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59" r:id="rId4"/>
    <p:sldId id="257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83" r:id="rId18"/>
    <p:sldId id="284" r:id="rId19"/>
    <p:sldId id="273" r:id="rId20"/>
    <p:sldId id="274" r:id="rId21"/>
    <p:sldId id="275" r:id="rId22"/>
    <p:sldId id="276" r:id="rId23"/>
    <p:sldId id="281" r:id="rId24"/>
    <p:sldId id="278" r:id="rId25"/>
    <p:sldId id="277" r:id="rId26"/>
    <p:sldId id="279" r:id="rId27"/>
    <p:sldId id="280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61168"/>
  </p:normalViewPr>
  <p:slideViewPr>
    <p:cSldViewPr snapToGrid="0" snapToObjects="1">
      <p:cViewPr varScale="1">
        <p:scale>
          <a:sx n="58" d="100"/>
          <a:sy n="58" d="100"/>
        </p:scale>
        <p:origin x="2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joint work we’ve these guys on how to make decoding</a:t>
            </a:r>
            <a:r>
              <a:rPr lang="en-US" baseline="0" dirty="0" smtClean="0"/>
              <a:t> faster</a:t>
            </a:r>
          </a:p>
          <a:p>
            <a:r>
              <a:rPr lang="en-US" baseline="0" dirty="0" smtClean="0"/>
              <a:t>   - when you have large, multicore servers</a:t>
            </a:r>
          </a:p>
          <a:p>
            <a:r>
              <a:rPr lang="en-US" baseline="0" dirty="0" smtClean="0"/>
              <a:t>   - which is the normal today</a:t>
            </a:r>
          </a:p>
          <a:p>
            <a:r>
              <a:rPr lang="en-US" baseline="0" dirty="0" smtClean="0"/>
              <a:t>This work led to a new decoder which is compatible with Moses</a:t>
            </a:r>
          </a:p>
          <a:p>
            <a:r>
              <a:rPr lang="en-US" baseline="0" dirty="0" smtClean="0"/>
              <a:t>- Also </a:t>
            </a:r>
            <a:r>
              <a:rPr lang="en-US" baseline="0" dirty="0" err="1" smtClean="0"/>
              <a:t>avaiable</a:t>
            </a:r>
            <a:r>
              <a:rPr lang="en-US" baseline="0" dirty="0" smtClean="0"/>
              <a:t> in the </a:t>
            </a:r>
            <a:r>
              <a:rPr lang="en-US" baseline="0" dirty="0" smtClean="0"/>
              <a:t>Moses repository</a:t>
            </a:r>
          </a:p>
          <a:p>
            <a:r>
              <a:rPr lang="en-US" baseline="0" dirty="0" smtClean="0"/>
              <a:t>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r>
              <a:rPr lang="en-US" baseline="0" dirty="0" smtClean="0"/>
              <a:t> again, running with the same models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See that memory management is much less than </a:t>
            </a:r>
            <a:r>
              <a:rPr lang="en-US" baseline="0" dirty="0" err="1" smtClean="0"/>
              <a:t>orignal</a:t>
            </a:r>
            <a:r>
              <a:rPr lang="en-US" baseline="0" dirty="0" smtClean="0"/>
              <a:t> Moses</a:t>
            </a:r>
          </a:p>
          <a:p>
            <a:r>
              <a:rPr lang="en-US" baseline="0" dirty="0" smtClean="0"/>
              <a:t>  - hardly grow at all when we use lots of threads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36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</a:p>
          <a:p>
            <a:endParaRPr lang="en-US" dirty="0" smtClean="0"/>
          </a:p>
          <a:p>
            <a:r>
              <a:rPr lang="en-US" dirty="0" smtClean="0"/>
              <a:t>The only stack configuration</a:t>
            </a:r>
            <a:r>
              <a:rPr lang="en-US" baseline="0" dirty="0" smtClean="0"/>
              <a:t> available in Moses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cadinality</a:t>
            </a:r>
            <a:r>
              <a:rPr lang="en-US" baseline="0" dirty="0" smtClean="0"/>
              <a:t> stack</a:t>
            </a:r>
          </a:p>
          <a:p>
            <a:r>
              <a:rPr lang="en-US" baseline="0" dirty="0" smtClean="0"/>
              <a:t>That is </a:t>
            </a:r>
          </a:p>
          <a:p>
            <a:r>
              <a:rPr lang="en-US" baseline="0" dirty="0" smtClean="0"/>
              <a:t>  – </a:t>
            </a:r>
            <a:r>
              <a:rPr lang="en-US" baseline="0" dirty="0" smtClean="0"/>
              <a:t>partial translation that </a:t>
            </a:r>
            <a:r>
              <a:rPr lang="en-US" baseline="0" dirty="0" smtClean="0"/>
              <a:t>have translated the same </a:t>
            </a:r>
            <a:r>
              <a:rPr lang="en-US" baseline="0" dirty="0" smtClean="0"/>
              <a:t>NUMBER of </a:t>
            </a:r>
            <a:r>
              <a:rPr lang="en-US" baseline="0" dirty="0" smtClean="0"/>
              <a:t>source words</a:t>
            </a:r>
          </a:p>
          <a:p>
            <a:r>
              <a:rPr lang="en-US" baseline="0" dirty="0" smtClean="0"/>
              <a:t>  - go into the same stack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we do better?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4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What we’re interested in is not to make </a:t>
            </a:r>
            <a:r>
              <a:rPr lang="en-US" baseline="0" dirty="0" smtClean="0"/>
              <a:t>decoding faster </a:t>
            </a:r>
            <a:r>
              <a:rPr lang="en-US" baseline="0" dirty="0" smtClean="0"/>
              <a:t>DIRECTLY</a:t>
            </a:r>
          </a:p>
          <a:p>
            <a:r>
              <a:rPr lang="en-US" baseline="0" dirty="0" smtClean="0"/>
              <a:t>   - but to </a:t>
            </a:r>
            <a:r>
              <a:rPr lang="en-US" baseline="0" dirty="0" smtClean="0"/>
              <a:t>reduce the number of </a:t>
            </a:r>
            <a:r>
              <a:rPr lang="en-US" baseline="0" dirty="0" smtClean="0"/>
              <a:t>search </a:t>
            </a:r>
            <a:r>
              <a:rPr lang="en-US" baseline="0" dirty="0" smtClean="0"/>
              <a:t>errors </a:t>
            </a:r>
            <a:r>
              <a:rPr lang="en-US" baseline="0" dirty="0" smtClean="0"/>
              <a:t>for the same amount of work</a:t>
            </a:r>
          </a:p>
          <a:p>
            <a:r>
              <a:rPr lang="en-US" baseline="0" dirty="0" smtClean="0"/>
              <a:t>   - so that we can then prune more </a:t>
            </a:r>
            <a:r>
              <a:rPr lang="en-US" baseline="0" dirty="0" err="1" smtClean="0"/>
              <a:t>agressively</a:t>
            </a:r>
            <a:endParaRPr lang="en-US" baseline="0" dirty="0" smtClean="0"/>
          </a:p>
          <a:p>
            <a:r>
              <a:rPr lang="en-US" baseline="0" dirty="0" smtClean="0"/>
              <a:t>Make decoding faster by doing less work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of all,</a:t>
            </a:r>
            <a:r>
              <a:rPr lang="en-US" baseline="0" dirty="0" smtClean="0"/>
              <a:t> </a:t>
            </a:r>
            <a:r>
              <a:rPr lang="en-US" baseline="0" dirty="0" smtClean="0"/>
              <a:t>instead of cardinality stacks </a:t>
            </a:r>
          </a:p>
          <a:p>
            <a:r>
              <a:rPr lang="en-US" baseline="0" dirty="0" smtClean="0"/>
              <a:t>  - use coverage stacks</a:t>
            </a:r>
            <a:endParaRPr lang="en-US" baseline="0" dirty="0" smtClean="0"/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that is</a:t>
            </a:r>
          </a:p>
          <a:p>
            <a:r>
              <a:rPr lang="en-US" baseline="0" dirty="0" smtClean="0"/>
              <a:t>  - only translations which </a:t>
            </a:r>
            <a:r>
              <a:rPr lang="en-US" baseline="0" dirty="0" smtClean="0"/>
              <a:t>covers exactly the same </a:t>
            </a:r>
            <a:r>
              <a:rPr lang="en-US" baseline="0" dirty="0" smtClean="0"/>
              <a:t>words</a:t>
            </a:r>
            <a:endParaRPr lang="en-US" baseline="0" dirty="0" smtClean="0"/>
          </a:p>
          <a:p>
            <a:r>
              <a:rPr lang="en-US" baseline="0" dirty="0" smtClean="0"/>
              <a:t>  - put in the same stack</a:t>
            </a:r>
          </a:p>
          <a:p>
            <a:r>
              <a:rPr lang="en-US" baseline="0" dirty="0" smtClean="0"/>
              <a:t>IN this example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have partial translations that translated </a:t>
            </a:r>
            <a:r>
              <a:rPr lang="en-US" baseline="0" dirty="0" smtClean="0"/>
              <a:t>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</a:t>
            </a:r>
            <a:r>
              <a:rPr lang="en-US" baseline="0" dirty="0" smtClean="0"/>
              <a:t>or the </a:t>
            </a:r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words</a:t>
            </a:r>
          </a:p>
          <a:p>
            <a:r>
              <a:rPr lang="en-US" baseline="0" dirty="0" smtClean="0"/>
              <a:t>      - both only translated 1 word.</a:t>
            </a:r>
          </a:p>
          <a:p>
            <a:r>
              <a:rPr lang="en-US" baseline="0" dirty="0" smtClean="0"/>
              <a:t>     - but translate different words</a:t>
            </a:r>
          </a:p>
          <a:p>
            <a:r>
              <a:rPr lang="en-US" baseline="0" dirty="0" smtClean="0"/>
              <a:t>     </a:t>
            </a:r>
            <a:r>
              <a:rPr lang="en-US" baseline="0" dirty="0" smtClean="0"/>
              <a:t>- </a:t>
            </a:r>
            <a:r>
              <a:rPr lang="en-US" baseline="0" dirty="0" smtClean="0"/>
              <a:t>go into </a:t>
            </a:r>
            <a:r>
              <a:rPr lang="en-US" baseline="0" dirty="0" smtClean="0"/>
              <a:t>different stacks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94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2</a:t>
            </a:r>
            <a:r>
              <a:rPr lang="en-US" baseline="30000" dirty="0" smtClean="0"/>
              <a:t>nd</a:t>
            </a:r>
            <a:r>
              <a:rPr lang="en-US" dirty="0" smtClean="0"/>
              <a:t> stack configuration</a:t>
            </a:r>
          </a:p>
          <a:p>
            <a:r>
              <a:rPr lang="en-US" dirty="0" smtClean="0"/>
              <a:t>  - only keep translations</a:t>
            </a:r>
            <a:r>
              <a:rPr lang="en-US" baseline="0" dirty="0" smtClean="0"/>
              <a:t> that have </a:t>
            </a:r>
            <a:r>
              <a:rPr lang="en-US" baseline="0" dirty="0" err="1" smtClean="0"/>
              <a:t>idential</a:t>
            </a:r>
            <a:r>
              <a:rPr lang="en-US" baseline="0" dirty="0" smtClean="0"/>
              <a:t> coverage AND last position translated </a:t>
            </a:r>
          </a:p>
          <a:p>
            <a:r>
              <a:rPr lang="en-US" baseline="0" dirty="0" smtClean="0"/>
              <a:t>     - in the same stack</a:t>
            </a:r>
          </a:p>
          <a:p>
            <a:r>
              <a:rPr lang="en-US" baseline="0" dirty="0" smtClean="0"/>
              <a:t>Motivated by the fact that</a:t>
            </a:r>
            <a:r>
              <a:rPr lang="en-US" dirty="0" smtClean="0"/>
              <a:t> hypothesis recombination </a:t>
            </a:r>
            <a:r>
              <a:rPr lang="en-US" dirty="0" smtClean="0"/>
              <a:t>is dependent on the coverage</a:t>
            </a:r>
            <a:r>
              <a:rPr lang="en-US" baseline="0" dirty="0" smtClean="0"/>
              <a:t> AND last </a:t>
            </a:r>
            <a:r>
              <a:rPr lang="en-US" baseline="0" dirty="0" smtClean="0"/>
              <a:t>position</a:t>
            </a:r>
          </a:p>
          <a:p>
            <a:r>
              <a:rPr lang="en-US" baseline="0" dirty="0" smtClean="0"/>
              <a:t>   - by trying to keep apples and pears separated</a:t>
            </a:r>
            <a:endParaRPr lang="en-US" baseline="0" dirty="0" smtClean="0"/>
          </a:p>
          <a:p>
            <a:r>
              <a:rPr lang="en-US" baseline="0" dirty="0" smtClean="0"/>
              <a:t>   </a:t>
            </a:r>
            <a:r>
              <a:rPr lang="en-US" baseline="0" dirty="0" smtClean="0"/>
              <a:t>- </a:t>
            </a:r>
            <a:r>
              <a:rPr lang="en-US" baseline="0" dirty="0" smtClean="0"/>
              <a:t>should reduce </a:t>
            </a:r>
            <a:r>
              <a:rPr lang="en-US" baseline="0" dirty="0" smtClean="0"/>
              <a:t>search </a:t>
            </a:r>
            <a:r>
              <a:rPr lang="en-US" baseline="0" dirty="0" smtClean="0"/>
              <a:t>errors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example </a:t>
            </a:r>
          </a:p>
          <a:p>
            <a:r>
              <a:rPr lang="en-US" baseline="0" dirty="0" smtClean="0"/>
              <a:t>  these 2 </a:t>
            </a:r>
            <a:r>
              <a:rPr lang="en-US" baseline="0" dirty="0" smtClean="0"/>
              <a:t>partial translation have </a:t>
            </a:r>
            <a:r>
              <a:rPr lang="en-US" baseline="0" dirty="0" smtClean="0"/>
              <a:t>translate the same </a:t>
            </a:r>
            <a:r>
              <a:rPr lang="en-US" baseline="0" dirty="0" smtClean="0"/>
              <a:t>1</a:t>
            </a:r>
            <a:r>
              <a:rPr lang="en-US" baseline="30000" dirty="0" smtClean="0"/>
              <a:t>st</a:t>
            </a:r>
            <a:r>
              <a:rPr lang="en-US" baseline="0" dirty="0" smtClean="0"/>
              <a:t> 2 words</a:t>
            </a:r>
            <a:endParaRPr lang="en-US" baseline="0" dirty="0" smtClean="0"/>
          </a:p>
          <a:p>
            <a:r>
              <a:rPr lang="en-US" baseline="0" dirty="0" smtClean="0"/>
              <a:t> - </a:t>
            </a:r>
            <a:r>
              <a:rPr lang="en-US" baseline="0" dirty="0" smtClean="0"/>
              <a:t>The top has </a:t>
            </a:r>
            <a:r>
              <a:rPr lang="en-US" baseline="0" dirty="0" smtClean="0"/>
              <a:t>most recently translated the second word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</a:t>
            </a:r>
            <a:r>
              <a:rPr lang="en-US" baseline="0" dirty="0" smtClean="0"/>
              <a:t>the bottom most </a:t>
            </a:r>
            <a:r>
              <a:rPr lang="en-US" baseline="0" dirty="0" smtClean="0"/>
              <a:t>recently translated the 1stword</a:t>
            </a:r>
          </a:p>
          <a:p>
            <a:r>
              <a:rPr lang="en-US" dirty="0" smtClean="0"/>
              <a:t>So we put them in different stack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14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results</a:t>
            </a:r>
          </a:p>
          <a:p>
            <a:r>
              <a:rPr lang="en-US" dirty="0" smtClean="0"/>
              <a:t>  - at</a:t>
            </a:r>
            <a:r>
              <a:rPr lang="en-US" baseline="0" dirty="0" smtClean="0"/>
              <a:t> low pop-limits</a:t>
            </a:r>
          </a:p>
          <a:p>
            <a:r>
              <a:rPr lang="en-US" baseline="0" dirty="0" smtClean="0"/>
              <a:t>  - when decoding is fast, </a:t>
            </a:r>
          </a:p>
          <a:p>
            <a:r>
              <a:rPr lang="en-US" baseline="0" dirty="0" smtClean="0"/>
              <a:t>      - using coverage-based stacks doesn’t result in any less search errors</a:t>
            </a:r>
          </a:p>
          <a:p>
            <a:r>
              <a:rPr lang="en-US" baseline="0" dirty="0" smtClean="0"/>
              <a:t>  - in this respect, this line of optimization is a failure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</a:t>
            </a:r>
            <a:r>
              <a:rPr lang="en-US" baseline="0" dirty="0" err="1" smtClean="0"/>
              <a:t>whats</a:t>
            </a:r>
            <a:r>
              <a:rPr lang="en-US" baseline="0" dirty="0" smtClean="0"/>
              <a:t> interesting</a:t>
            </a:r>
          </a:p>
          <a:p>
            <a:r>
              <a:rPr lang="en-US" baseline="0" dirty="0" smtClean="0"/>
              <a:t>   - get less search errors at high pop limits</a:t>
            </a:r>
          </a:p>
          <a:p>
            <a:r>
              <a:rPr lang="en-US" baseline="0" dirty="0" smtClean="0"/>
              <a:t>   - this may be useful in other scenarios</a:t>
            </a:r>
          </a:p>
          <a:p>
            <a:r>
              <a:rPr lang="en-US" baseline="0" dirty="0" smtClean="0"/>
              <a:t>        - for instance, different language pairs </a:t>
            </a:r>
          </a:p>
          <a:p>
            <a:r>
              <a:rPr lang="en-US" baseline="0" dirty="0" smtClean="0"/>
              <a:t>            - sentence lengths</a:t>
            </a:r>
          </a:p>
          <a:p>
            <a:r>
              <a:rPr lang="en-US" baseline="0" dirty="0" smtClean="0"/>
              <a:t>           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199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phrase-tables</a:t>
            </a:r>
          </a:p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baseline="0" dirty="0" smtClean="0"/>
              <a:t> most popular implementation in Moses</a:t>
            </a:r>
          </a:p>
          <a:p>
            <a:r>
              <a:rPr lang="en-US" baseline="0" dirty="0" smtClean="0"/>
              <a:t>  - is the compact phrase-table</a:t>
            </a:r>
          </a:p>
          <a:p>
            <a:r>
              <a:rPr lang="en-US" baseline="0" dirty="0" smtClean="0"/>
              <a:t>Compresses the target side of translation rules</a:t>
            </a:r>
          </a:p>
          <a:p>
            <a:r>
              <a:rPr lang="en-US" baseline="0" dirty="0" smtClean="0"/>
              <a:t>  - to use less disk space</a:t>
            </a:r>
          </a:p>
          <a:p>
            <a:r>
              <a:rPr lang="en-US" baseline="0" dirty="0" smtClean="0"/>
              <a:t>  - consume less memory</a:t>
            </a:r>
          </a:p>
          <a:p>
            <a:r>
              <a:rPr lang="en-US" baseline="0" dirty="0" smtClean="0"/>
              <a:t>The flip side </a:t>
            </a:r>
          </a:p>
          <a:p>
            <a:r>
              <a:rPr lang="en-US" baseline="0" dirty="0" smtClean="0"/>
              <a:t>  - during decoding</a:t>
            </a:r>
          </a:p>
          <a:p>
            <a:r>
              <a:rPr lang="en-US" baseline="0" dirty="0" smtClean="0"/>
              <a:t>  - need to </a:t>
            </a:r>
            <a:r>
              <a:rPr lang="en-US" baseline="0" dirty="0" err="1" smtClean="0"/>
              <a:t>uncompress</a:t>
            </a:r>
            <a:r>
              <a:rPr lang="en-US" baseline="0" dirty="0" smtClean="0"/>
              <a:t> the target side</a:t>
            </a:r>
          </a:p>
          <a:p>
            <a:r>
              <a:rPr lang="en-US" baseline="0" dirty="0" smtClean="0"/>
              <a:t>  - requires work by the processing time</a:t>
            </a:r>
          </a:p>
          <a:p>
            <a:r>
              <a:rPr lang="en-US" baseline="0" dirty="0" smtClean="0"/>
              <a:t>  - need memory allocation</a:t>
            </a:r>
          </a:p>
          <a:p>
            <a:r>
              <a:rPr lang="en-US" baseline="0" dirty="0" smtClean="0"/>
              <a:t>      - with the locking problems that we worked so hard to avoid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our servers have </a:t>
            </a:r>
          </a:p>
          <a:p>
            <a:r>
              <a:rPr lang="en-US" baseline="0" dirty="0" smtClean="0"/>
              <a:t>  - lots of disk space + memory</a:t>
            </a:r>
          </a:p>
          <a:p>
            <a:r>
              <a:rPr lang="en-US" baseline="0" dirty="0" smtClean="0"/>
              <a:t>  - No longer optimal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 a new phrase-table implementation</a:t>
            </a:r>
          </a:p>
          <a:p>
            <a:r>
              <a:rPr lang="en-US" baseline="0" dirty="0" smtClean="0"/>
              <a:t>  - priority is fast rule creation</a:t>
            </a:r>
          </a:p>
          <a:p>
            <a:r>
              <a:rPr lang="en-US" baseline="0" dirty="0" smtClean="0"/>
              <a:t>  - without the need to conserve disk space or memory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694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Result as</a:t>
            </a:r>
            <a:r>
              <a:rPr lang="en-US" baseline="0" dirty="0" smtClean="0"/>
              <a:t> expected</a:t>
            </a:r>
          </a:p>
          <a:p>
            <a:r>
              <a:rPr lang="en-US" baseline="0" dirty="0" smtClean="0"/>
              <a:t>  - for single threaded decoding</a:t>
            </a:r>
          </a:p>
          <a:p>
            <a:r>
              <a:rPr lang="en-US" baseline="0" dirty="0" smtClean="0"/>
              <a:t>  - decoding time is roughly the same as the compact phrase-table</a:t>
            </a:r>
          </a:p>
          <a:p>
            <a:endParaRPr lang="en-US" dirty="0" smtClean="0"/>
          </a:p>
          <a:p>
            <a:r>
              <a:rPr lang="en-US" dirty="0" smtClean="0"/>
              <a:t>But when using multiple</a:t>
            </a:r>
            <a:r>
              <a:rPr lang="en-US" baseline="0" dirty="0" smtClean="0"/>
              <a:t> </a:t>
            </a:r>
            <a:r>
              <a:rPr lang="en-US" dirty="0" smtClean="0"/>
              <a:t>threads,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  - not having to spend time decompressing</a:t>
            </a:r>
          </a:p>
          <a:p>
            <a:r>
              <a:rPr lang="en-US" baseline="0" dirty="0" smtClean="0"/>
              <a:t>Means that the probing phrase-table is faster and scales to more cores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however, after a certain number of threads</a:t>
            </a:r>
          </a:p>
          <a:p>
            <a:r>
              <a:rPr lang="en-US" baseline="0" dirty="0" smtClean="0"/>
              <a:t>  - it still </a:t>
            </a:r>
            <a:r>
              <a:rPr lang="en-US" baseline="0" dirty="0" err="1" smtClean="0"/>
              <a:t>exhbitis</a:t>
            </a:r>
            <a:r>
              <a:rPr lang="en-US" baseline="0" dirty="0" smtClean="0"/>
              <a:t> this slowdown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43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Moses caches the most recently</a:t>
            </a:r>
            <a:r>
              <a:rPr lang="en-US" baseline="0" dirty="0" smtClean="0"/>
              <a:t> used translation rules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To do this</a:t>
            </a:r>
          </a:p>
          <a:p>
            <a:r>
              <a:rPr lang="en-US" baseline="0" dirty="0" smtClean="0"/>
              <a:t>  - time stamp each entry in the cache</a:t>
            </a:r>
          </a:p>
          <a:p>
            <a:r>
              <a:rPr lang="en-US" baseline="0" dirty="0" smtClean="0"/>
              <a:t> When the cache gets too large</a:t>
            </a:r>
          </a:p>
          <a:p>
            <a:r>
              <a:rPr lang="en-US" baseline="0" dirty="0" smtClean="0"/>
              <a:t>  - has to do some work to reduce the cache</a:t>
            </a:r>
          </a:p>
          <a:p>
            <a:r>
              <a:rPr lang="en-US" baseline="0" dirty="0" smtClean="0"/>
              <a:t>This active management</a:t>
            </a:r>
          </a:p>
          <a:p>
            <a:r>
              <a:rPr lang="en-US" baseline="0" dirty="0" smtClean="0"/>
              <a:t>  - requires processing power </a:t>
            </a:r>
          </a:p>
          <a:p>
            <a:r>
              <a:rPr lang="en-US" baseline="0" dirty="0" smtClean="0"/>
              <a:t>  - memory allocation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was required 10 years ago</a:t>
            </a:r>
          </a:p>
          <a:p>
            <a:r>
              <a:rPr lang="en-US" baseline="0" dirty="0" smtClean="0"/>
              <a:t>  - didn’t have enough memory to keep the whole phrase table in memory</a:t>
            </a:r>
          </a:p>
          <a:p>
            <a:r>
              <a:rPr lang="en-US" baseline="0" dirty="0" smtClean="0"/>
              <a:t>  - now we do</a:t>
            </a:r>
          </a:p>
          <a:p>
            <a:r>
              <a:rPr lang="en-US" baseline="0" dirty="0" smtClean="0"/>
              <a:t>     - memory size isn’t the problem</a:t>
            </a:r>
          </a:p>
          <a:p>
            <a:r>
              <a:rPr lang="en-US" baseline="0" dirty="0" smtClean="0"/>
              <a:t>     - memory management is</a:t>
            </a:r>
          </a:p>
          <a:p>
            <a:r>
              <a:rPr lang="en-US" baseline="0" dirty="0" smtClean="0"/>
              <a:t>NOW</a:t>
            </a:r>
          </a:p>
          <a:p>
            <a:r>
              <a:rPr lang="en-US" baseline="0" dirty="0" smtClean="0"/>
              <a:t>  - using a dynamic cache actually SLOW down decoding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305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Rather than having</a:t>
            </a:r>
            <a:r>
              <a:rPr lang="en-US" baseline="0" dirty="0" smtClean="0"/>
              <a:t> a dynamic cache</a:t>
            </a:r>
          </a:p>
          <a:p>
            <a:r>
              <a:rPr lang="en-US" baseline="0" dirty="0" smtClean="0"/>
              <a:t>  - which we have to manage</a:t>
            </a:r>
          </a:p>
          <a:p>
            <a:r>
              <a:rPr lang="en-US" dirty="0" smtClean="0"/>
              <a:t>Have a static cache</a:t>
            </a:r>
          </a:p>
          <a:p>
            <a:r>
              <a:rPr lang="en-US" baseline="0" dirty="0" smtClean="0"/>
              <a:t>  - keep a cache of translations </a:t>
            </a:r>
          </a:p>
          <a:p>
            <a:r>
              <a:rPr lang="en-US" baseline="0" dirty="0" smtClean="0"/>
              <a:t>  - of most likely source phrases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      - </a:t>
            </a:r>
            <a:r>
              <a:rPr lang="en-US" baseline="0" dirty="0" smtClean="0"/>
              <a:t>Learn what are the most likely source phrases from the training data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Cache is static</a:t>
            </a:r>
          </a:p>
          <a:p>
            <a:r>
              <a:rPr lang="en-US" baseline="0" dirty="0" smtClean="0"/>
              <a:t>  - doesn’t change over the course of decoding test set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Using this simpler caching </a:t>
            </a:r>
          </a:p>
          <a:p>
            <a:r>
              <a:rPr lang="en-US" baseline="0" dirty="0" smtClean="0"/>
              <a:t>  - can give us around 10% increase in decoding speed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4053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Lastly,</a:t>
            </a:r>
            <a:r>
              <a:rPr lang="en-US" baseline="0" dirty="0" smtClean="0"/>
              <a:t> lets look at the lexicalized reordering model</a:t>
            </a:r>
          </a:p>
          <a:p>
            <a:endParaRPr lang="en-US" dirty="0" smtClean="0"/>
          </a:p>
          <a:p>
            <a:r>
              <a:rPr lang="en-US" dirty="0" smtClean="0"/>
              <a:t>Like all feature</a:t>
            </a:r>
            <a:r>
              <a:rPr lang="en-US" baseline="0" dirty="0" smtClean="0"/>
              <a:t> functions</a:t>
            </a:r>
          </a:p>
          <a:p>
            <a:r>
              <a:rPr lang="en-US" baseline="0" dirty="0" smtClean="0"/>
              <a:t>  - the </a:t>
            </a:r>
            <a:r>
              <a:rPr lang="en-US" baseline="0" dirty="0" err="1" smtClean="0"/>
              <a:t>lex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</a:t>
            </a:r>
            <a:r>
              <a:rPr lang="en-US" baseline="0" dirty="0" smtClean="0"/>
              <a:t> gives scores to partial translations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scores are kept in a model file as key value pairs for random lookup.</a:t>
            </a:r>
          </a:p>
          <a:p>
            <a:r>
              <a:rPr lang="en-US" baseline="0" dirty="0" smtClean="0"/>
              <a:t>    - BUT key is </a:t>
            </a:r>
            <a:r>
              <a:rPr lang="en-US" baseline="0" dirty="0" err="1" smtClean="0"/>
              <a:t>acutally</a:t>
            </a:r>
            <a:r>
              <a:rPr lang="en-US" baseline="0" dirty="0" smtClean="0"/>
              <a:t> just the </a:t>
            </a:r>
            <a:r>
              <a:rPr lang="en-US" baseline="0" dirty="0" err="1" smtClean="0"/>
              <a:t>trasnlation</a:t>
            </a:r>
            <a:r>
              <a:rPr lang="en-US" baseline="0" dirty="0" smtClean="0"/>
              <a:t> rule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rather than keeping this information in a separate file</a:t>
            </a:r>
          </a:p>
          <a:p>
            <a:r>
              <a:rPr lang="en-US" baseline="0" dirty="0" smtClean="0"/>
              <a:t>  - we can just keep it in the phrase-table, with each rule</a:t>
            </a:r>
          </a:p>
          <a:p>
            <a:r>
              <a:rPr lang="en-US" baseline="0" dirty="0" smtClean="0"/>
              <a:t>  - save ourselves the random lookup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73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years ago when Moses started</a:t>
            </a:r>
          </a:p>
          <a:p>
            <a:r>
              <a:rPr lang="en-US" baseline="0" dirty="0" smtClean="0"/>
              <a:t>  - a typical server</a:t>
            </a:r>
          </a:p>
          <a:p>
            <a:r>
              <a:rPr lang="en-US" baseline="0" dirty="0" smtClean="0"/>
              <a:t> - had </a:t>
            </a:r>
            <a:r>
              <a:rPr lang="en-US" baseline="0" dirty="0" smtClean="0"/>
              <a:t>a small number of cores</a:t>
            </a:r>
          </a:p>
          <a:p>
            <a:r>
              <a:rPr lang="en-US" baseline="0" dirty="0" smtClean="0"/>
              <a:t> - little memory, compared to what we have today</a:t>
            </a:r>
          </a:p>
          <a:p>
            <a:r>
              <a:rPr lang="en-US" baseline="0" dirty="0" smtClean="0"/>
              <a:t>  </a:t>
            </a:r>
            <a:r>
              <a:rPr lang="en-US" baseline="0" dirty="0" smtClean="0"/>
              <a:t>- </a:t>
            </a:r>
            <a:r>
              <a:rPr lang="en-US" baseline="0" dirty="0" smtClean="0"/>
              <a:t>disk were slow, and still are today</a:t>
            </a:r>
          </a:p>
          <a:p>
            <a:endParaRPr lang="en-US" baseline="0" dirty="0" smtClean="0"/>
          </a:p>
          <a:p>
            <a:r>
              <a:rPr lang="en-US" baseline="0" dirty="0" smtClean="0"/>
              <a:t>Over the last 10 years</a:t>
            </a:r>
            <a:endParaRPr lang="en-US" baseline="0" dirty="0" smtClean="0"/>
          </a:p>
          <a:p>
            <a:r>
              <a:rPr lang="en-US" baseline="0" dirty="0" smtClean="0"/>
              <a:t>  - a lot of work </a:t>
            </a:r>
            <a:r>
              <a:rPr lang="en-US" baseline="0" dirty="0" smtClean="0"/>
              <a:t>has gone into </a:t>
            </a:r>
            <a:r>
              <a:rPr lang="en-US" baseline="0" dirty="0" smtClean="0"/>
              <a:t>how to make the best use of the hardware</a:t>
            </a:r>
          </a:p>
          <a:p>
            <a:endParaRPr lang="en-US" dirty="0" smtClean="0"/>
          </a:p>
          <a:p>
            <a:r>
              <a:rPr lang="en-US" dirty="0" smtClean="0"/>
              <a:t>To</a:t>
            </a:r>
            <a:r>
              <a:rPr lang="en-US" baseline="0" dirty="0" smtClean="0"/>
              <a:t> conserve memory and </a:t>
            </a:r>
            <a:r>
              <a:rPr lang="en-US" baseline="0" dirty="0" smtClean="0"/>
              <a:t>reduce loading </a:t>
            </a:r>
            <a:r>
              <a:rPr lang="en-US" baseline="0" dirty="0" smtClean="0"/>
              <a:t>time</a:t>
            </a:r>
            <a:endParaRPr lang="en-US" dirty="0" smtClean="0"/>
          </a:p>
          <a:p>
            <a:r>
              <a:rPr lang="en-US" dirty="0" smtClean="0"/>
              <a:t>  -</a:t>
            </a:r>
            <a:r>
              <a:rPr lang="en-US" baseline="0" dirty="0" smtClean="0"/>
              <a:t> model files for phrase-tables and language models</a:t>
            </a:r>
          </a:p>
          <a:p>
            <a:r>
              <a:rPr lang="en-US" baseline="0" dirty="0" smtClean="0"/>
              <a:t>  - only loaded on demand</a:t>
            </a:r>
          </a:p>
          <a:p>
            <a:r>
              <a:rPr lang="en-US" baseline="0" dirty="0" smtClean="0"/>
              <a:t>To reduce disk usage</a:t>
            </a:r>
          </a:p>
          <a:p>
            <a:r>
              <a:rPr lang="en-US" baseline="0" dirty="0" smtClean="0"/>
              <a:t>   - we </a:t>
            </a:r>
            <a:r>
              <a:rPr lang="en-US" baseline="0" dirty="0" smtClean="0"/>
              <a:t>sometimes compressed </a:t>
            </a:r>
            <a:r>
              <a:rPr lang="en-US" baseline="0" dirty="0" smtClean="0"/>
              <a:t>those model files</a:t>
            </a:r>
          </a:p>
          <a:p>
            <a:r>
              <a:rPr lang="en-US" baseline="0" dirty="0" smtClean="0"/>
              <a:t>Cos we don’t have many cores</a:t>
            </a:r>
          </a:p>
          <a:p>
            <a:r>
              <a:rPr lang="en-US" baseline="0" dirty="0" smtClean="0"/>
              <a:t>  - multithreading was such a priority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These </a:t>
            </a:r>
            <a:r>
              <a:rPr lang="en-US" baseline="0" dirty="0" smtClean="0"/>
              <a:t>things helped </a:t>
            </a:r>
            <a:r>
              <a:rPr lang="en-US" baseline="0" dirty="0" smtClean="0"/>
              <a:t>our community</a:t>
            </a:r>
          </a:p>
          <a:p>
            <a:r>
              <a:rPr lang="en-US" baseline="0" dirty="0" smtClean="0"/>
              <a:t>   - lowering by barrier </a:t>
            </a:r>
            <a:r>
              <a:rPr lang="en-US" baseline="0" dirty="0" smtClean="0"/>
              <a:t>to entry into </a:t>
            </a:r>
            <a:r>
              <a:rPr lang="en-US" baseline="0" dirty="0" smtClean="0"/>
              <a:t>MT</a:t>
            </a:r>
          </a:p>
          <a:p>
            <a:r>
              <a:rPr lang="en-US" baseline="0" dirty="0" smtClean="0"/>
              <a:t>  - allow anyone with a normal, affordable pc or </a:t>
            </a:r>
            <a:r>
              <a:rPr lang="en-US" baseline="0" dirty="0" smtClean="0"/>
              <a:t>laptop</a:t>
            </a:r>
          </a:p>
          <a:p>
            <a:r>
              <a:rPr lang="en-US" baseline="0" dirty="0" smtClean="0"/>
              <a:t>     - to use Moses</a:t>
            </a:r>
            <a:endParaRPr lang="en-US" baseline="0" dirty="0" smtClean="0"/>
          </a:p>
          <a:p>
            <a:r>
              <a:rPr lang="en-US" baseline="0" dirty="0" smtClean="0"/>
              <a:t>These innovations are still with us today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kenlm</a:t>
            </a:r>
            <a:r>
              <a:rPr lang="en-US" baseline="0" dirty="0" smtClean="0"/>
              <a:t>, binary phrase-table, suffix arrays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07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</a:t>
            </a:r>
            <a:r>
              <a:rPr lang="en-US" baseline="0" dirty="0" smtClean="0"/>
              <a:t> do this</a:t>
            </a:r>
          </a:p>
          <a:p>
            <a:endParaRPr lang="en-US" dirty="0" smtClean="0"/>
          </a:p>
          <a:p>
            <a:r>
              <a:rPr lang="en-US" dirty="0" smtClean="0"/>
              <a:t>The result is not a great deal faster</a:t>
            </a:r>
          </a:p>
          <a:p>
            <a:r>
              <a:rPr lang="en-US" dirty="0" smtClean="0"/>
              <a:t>   - single threaded decoding</a:t>
            </a:r>
          </a:p>
          <a:p>
            <a:endParaRPr lang="en-US" dirty="0" smtClean="0"/>
          </a:p>
          <a:p>
            <a:r>
              <a:rPr lang="en-US" dirty="0" smtClean="0"/>
              <a:t>But</a:t>
            </a:r>
            <a:r>
              <a:rPr lang="en-US" baseline="0" dirty="0" smtClean="0"/>
              <a:t> when using multiple threads</a:t>
            </a:r>
          </a:p>
          <a:p>
            <a:r>
              <a:rPr lang="en-US" baseline="0" dirty="0" smtClean="0"/>
              <a:t>  - much faster</a:t>
            </a:r>
          </a:p>
          <a:p>
            <a:r>
              <a:rPr lang="en-US" baseline="0" dirty="0" smtClean="0"/>
              <a:t>AND this time</a:t>
            </a:r>
          </a:p>
          <a:p>
            <a:r>
              <a:rPr lang="en-US" baseline="0" dirty="0" smtClean="0"/>
              <a:t>  doesn’t exhibit negative scaling we been seeing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36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put all the improvements we have together</a:t>
            </a:r>
          </a:p>
          <a:p>
            <a:r>
              <a:rPr lang="en-US" dirty="0" smtClean="0"/>
              <a:t>Compare</a:t>
            </a:r>
            <a:r>
              <a:rPr lang="en-US" baseline="0" dirty="0" smtClean="0"/>
              <a:t> it with Moses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Our new decoder is about 10 times faster </a:t>
            </a:r>
          </a:p>
          <a:p>
            <a:r>
              <a:rPr lang="en-US" baseline="0" dirty="0" smtClean="0"/>
              <a:t>  - on a 32 core machine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533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 achieved our goal</a:t>
            </a:r>
          </a:p>
          <a:p>
            <a:r>
              <a:rPr lang="en-US" dirty="0" smtClean="0"/>
              <a:t>   - linear speed</a:t>
            </a:r>
            <a:r>
              <a:rPr lang="en-US" baseline="0" dirty="0" smtClean="0"/>
              <a:t> up when using more threads?</a:t>
            </a:r>
          </a:p>
          <a:p>
            <a:r>
              <a:rPr lang="en-US" baseline="0" dirty="0" smtClean="0"/>
              <a:t>Not quite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thing we notice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After 16 threads</a:t>
            </a:r>
          </a:p>
          <a:p>
            <a:r>
              <a:rPr lang="en-US" baseline="0" dirty="0" smtClean="0"/>
              <a:t>  - speedup is not so great</a:t>
            </a:r>
          </a:p>
          <a:p>
            <a:r>
              <a:rPr lang="en-US" baseline="0" dirty="0" smtClean="0"/>
              <a:t>   - very easy to explain</a:t>
            </a:r>
          </a:p>
          <a:p>
            <a:r>
              <a:rPr lang="en-US" baseline="0" dirty="0" smtClean="0"/>
              <a:t>       - our 32 core server doesn’t actually have 32 cores</a:t>
            </a:r>
          </a:p>
          <a:p>
            <a:r>
              <a:rPr lang="en-US" baseline="0" dirty="0" smtClean="0"/>
              <a:t>       - has 16 </a:t>
            </a:r>
            <a:r>
              <a:rPr lang="en-US" baseline="0" dirty="0" smtClean="0"/>
              <a:t>real </a:t>
            </a:r>
            <a:r>
              <a:rPr lang="en-US" baseline="0" dirty="0" smtClean="0"/>
              <a:t>cores </a:t>
            </a:r>
          </a:p>
          <a:p>
            <a:r>
              <a:rPr lang="en-US" baseline="0" dirty="0" smtClean="0"/>
              <a:t>       - 16 virtual cores</a:t>
            </a:r>
          </a:p>
          <a:p>
            <a:r>
              <a:rPr lang="en-US" dirty="0" smtClean="0"/>
              <a:t>       - technique called </a:t>
            </a:r>
            <a:r>
              <a:rPr lang="en-US" dirty="0" err="1" smtClean="0"/>
              <a:t>hyperthreading</a:t>
            </a:r>
            <a:endParaRPr lang="en-US" dirty="0" smtClean="0"/>
          </a:p>
          <a:p>
            <a:r>
              <a:rPr lang="en-US" dirty="0" smtClean="0"/>
              <a:t>       - so using more than 16 threads </a:t>
            </a:r>
          </a:p>
          <a:p>
            <a:r>
              <a:rPr lang="en-US" dirty="0" smtClean="0"/>
              <a:t>              - </a:t>
            </a:r>
            <a:r>
              <a:rPr lang="en-US" baseline="0" dirty="0" smtClean="0"/>
              <a:t>the real cores needs to double up on the work they do</a:t>
            </a:r>
          </a:p>
          <a:p>
            <a:endParaRPr lang="en-US" dirty="0" smtClean="0"/>
          </a:p>
          <a:p>
            <a:r>
              <a:rPr lang="en-US" dirty="0" smtClean="0"/>
              <a:t>Even before 16 threads</a:t>
            </a:r>
          </a:p>
          <a:p>
            <a:r>
              <a:rPr lang="en-US" dirty="0" smtClean="0"/>
              <a:t>- there is some</a:t>
            </a:r>
            <a:r>
              <a:rPr lang="en-US" baseline="0" dirty="0" smtClean="0"/>
              <a:t> non-linearity</a:t>
            </a:r>
          </a:p>
          <a:p>
            <a:r>
              <a:rPr lang="en-US" dirty="0" smtClean="0"/>
              <a:t> - the cause of this we don’t know</a:t>
            </a:r>
            <a:endParaRPr lang="en-US" baseline="0" dirty="0" smtClean="0"/>
          </a:p>
          <a:p>
            <a:r>
              <a:rPr lang="en-US" baseline="0" dirty="0" smtClean="0"/>
              <a:t>At a guess</a:t>
            </a:r>
          </a:p>
          <a:p>
            <a:r>
              <a:rPr lang="en-US" baseline="0" dirty="0" smtClean="0"/>
              <a:t> - we’ve saturated the communication bus</a:t>
            </a:r>
          </a:p>
          <a:p>
            <a:r>
              <a:rPr lang="en-US" dirty="0" smtClean="0"/>
              <a:t> - page fault in the CPU cache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the main take home message of this graph</a:t>
            </a:r>
          </a:p>
          <a:p>
            <a:r>
              <a:rPr lang="en-US" baseline="0" dirty="0" smtClean="0"/>
              <a:t>  - our work is much faster than Moses</a:t>
            </a:r>
          </a:p>
          <a:p>
            <a:r>
              <a:rPr lang="en-US" baseline="0" dirty="0" smtClean="0"/>
              <a:t>  - keep on scaling to 32 cores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17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happens when we have even bigger server?</a:t>
            </a:r>
          </a:p>
          <a:p>
            <a:r>
              <a:rPr lang="en-US" baseline="0" dirty="0" smtClean="0"/>
              <a:t>  - will it ever exhibit negative scaling?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We’ve tried it on biggest server we can get our hand</a:t>
            </a:r>
            <a:r>
              <a:rPr lang="en-US" baseline="0" dirty="0" smtClean="0"/>
              <a:t>s on</a:t>
            </a:r>
          </a:p>
          <a:p>
            <a:r>
              <a:rPr lang="en-US" baseline="0" dirty="0" smtClean="0"/>
              <a:t>   - </a:t>
            </a:r>
            <a:r>
              <a:rPr lang="en-GB" baseline="0" dirty="0" smtClean="0"/>
              <a:t>it still scales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7808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 it slow down with </a:t>
            </a:r>
          </a:p>
          <a:p>
            <a:r>
              <a:rPr lang="en-US" dirty="0" smtClean="0"/>
              <a:t>  - different models</a:t>
            </a:r>
          </a:p>
          <a:p>
            <a:r>
              <a:rPr lang="en-US" dirty="0" smtClean="0"/>
              <a:t>  - sentence length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all our experiments so far </a:t>
            </a:r>
          </a:p>
          <a:p>
            <a:r>
              <a:rPr lang="en-US" baseline="0" dirty="0" smtClean="0"/>
              <a:t>  - the average sentence length 7.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try with different model</a:t>
            </a:r>
          </a:p>
          <a:p>
            <a:r>
              <a:rPr lang="en-US" baseline="0" dirty="0" smtClean="0"/>
              <a:t>  - and test set with average sentence length of 28</a:t>
            </a:r>
          </a:p>
          <a:p>
            <a:endParaRPr lang="en-US" baseline="0" dirty="0" smtClean="0"/>
          </a:p>
          <a:p>
            <a:r>
              <a:rPr lang="en-US" dirty="0" smtClean="0"/>
              <a:t>Still </a:t>
            </a:r>
            <a:r>
              <a:rPr lang="en-US" baseline="0" dirty="0" smtClean="0"/>
              <a:t>scales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Comparison with Moses is even better</a:t>
            </a:r>
          </a:p>
          <a:p>
            <a:r>
              <a:rPr lang="en-US" baseline="0" dirty="0" smtClean="0"/>
              <a:t>  - about 14.5 time faster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162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inadvertantly</a:t>
            </a:r>
            <a:r>
              <a:rPr lang="en-US" baseline="0" dirty="0" smtClean="0"/>
              <a:t> traded speed for quality</a:t>
            </a:r>
          </a:p>
          <a:p>
            <a:r>
              <a:rPr lang="en-US" baseline="0" dirty="0" smtClean="0"/>
              <a:t>  - perhaps by pruning more harshly than Moses</a:t>
            </a:r>
          </a:p>
          <a:p>
            <a:r>
              <a:rPr lang="en-US" baseline="0" dirty="0" smtClean="0"/>
              <a:t>  - is there a bug in our decoder</a:t>
            </a:r>
          </a:p>
          <a:p>
            <a:r>
              <a:rPr lang="en-US" baseline="0" dirty="0" smtClean="0"/>
              <a:t>     - forgotten to do some important but lengthy calculations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proof of the MT pie is in the BLEU score</a:t>
            </a:r>
          </a:p>
          <a:p>
            <a:r>
              <a:rPr lang="en-US" baseline="0" dirty="0" smtClean="0"/>
              <a:t>  - BLEU scores are very similar for all pop-limits we’ve tested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444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not in the paper</a:t>
            </a:r>
          </a:p>
          <a:p>
            <a:r>
              <a:rPr lang="en-US" baseline="0" dirty="0" smtClean="0"/>
              <a:t>  - might as well tell you now</a:t>
            </a:r>
          </a:p>
          <a:p>
            <a:r>
              <a:rPr lang="en-US" dirty="0" smtClean="0"/>
              <a:t>Apply</a:t>
            </a:r>
            <a:r>
              <a:rPr lang="en-US" baseline="0" dirty="0" smtClean="0"/>
              <a:t> the same optimizations to the hierarchical model</a:t>
            </a:r>
          </a:p>
          <a:p>
            <a:r>
              <a:rPr lang="en-US" baseline="0" dirty="0" smtClean="0"/>
              <a:t>  - also available in Moses</a:t>
            </a:r>
          </a:p>
          <a:p>
            <a:endParaRPr lang="en-US" baseline="0" dirty="0" smtClean="0"/>
          </a:p>
          <a:p>
            <a:r>
              <a:rPr lang="en-US" dirty="0" smtClean="0"/>
              <a:t>Great speedup compared to Moses</a:t>
            </a:r>
          </a:p>
          <a:p>
            <a:r>
              <a:rPr lang="en-US" baseline="0" dirty="0" smtClean="0"/>
              <a:t>  - </a:t>
            </a:r>
            <a:r>
              <a:rPr lang="en-US" dirty="0" smtClean="0"/>
              <a:t>Unfair to compare our work with</a:t>
            </a:r>
            <a:r>
              <a:rPr lang="en-US" baseline="0" dirty="0" smtClean="0"/>
              <a:t> Moses here</a:t>
            </a:r>
          </a:p>
          <a:p>
            <a:r>
              <a:rPr lang="en-US" baseline="0" dirty="0" smtClean="0"/>
              <a:t>  </a:t>
            </a:r>
            <a:r>
              <a:rPr lang="en-US" baseline="0" smtClean="0"/>
              <a:t>- hierarchical </a:t>
            </a:r>
            <a:r>
              <a:rPr lang="en-US" baseline="0" dirty="0" smtClean="0"/>
              <a:t>model has never been speed optimized</a:t>
            </a:r>
          </a:p>
          <a:p>
            <a:r>
              <a:rPr lang="en-US" baseline="0" dirty="0" smtClean="0"/>
              <a:t>     - no-one uses it in production</a:t>
            </a:r>
          </a:p>
          <a:p>
            <a:r>
              <a:rPr lang="en-US" baseline="0" dirty="0" smtClean="0"/>
              <a:t>Now that we are able to make better use of multi-core server</a:t>
            </a:r>
          </a:p>
          <a:p>
            <a:r>
              <a:rPr lang="en-US" baseline="0" dirty="0" smtClean="0"/>
              <a:t>   -  perhaps commercially viable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065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conclusion</a:t>
            </a:r>
          </a:p>
          <a:p>
            <a:r>
              <a:rPr lang="en-US" dirty="0" smtClean="0"/>
              <a:t>  - create a drop-in</a:t>
            </a:r>
            <a:r>
              <a:rPr lang="en-US" baseline="0" dirty="0" smtClean="0"/>
              <a:t> replacement </a:t>
            </a:r>
            <a:r>
              <a:rPr lang="en-US" baseline="0" dirty="0" err="1" smtClean="0"/>
              <a:t>fo</a:t>
            </a:r>
            <a:r>
              <a:rPr lang="en-US" baseline="0" dirty="0" smtClean="0"/>
              <a:t> the Moses decoder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made multi-core decoder speed a priority</a:t>
            </a:r>
          </a:p>
          <a:p>
            <a:r>
              <a:rPr lang="en-US" baseline="0" dirty="0" smtClean="0"/>
              <a:t>  - using customized memory management</a:t>
            </a:r>
          </a:p>
          <a:p>
            <a:r>
              <a:rPr lang="en-US" baseline="0" dirty="0" smtClean="0"/>
              <a:t>  - faster phrase-table</a:t>
            </a:r>
          </a:p>
          <a:p>
            <a:r>
              <a:rPr lang="en-US" baseline="0" dirty="0" smtClean="0"/>
              <a:t>  - integrated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result is a phrase-based decoder which is 10-15 times faster than Moses</a:t>
            </a:r>
          </a:p>
          <a:p>
            <a:r>
              <a:rPr lang="en-US" baseline="0" dirty="0" smtClean="0"/>
              <a:t>And</a:t>
            </a:r>
          </a:p>
          <a:p>
            <a:r>
              <a:rPr lang="en-US" baseline="0" dirty="0" smtClean="0"/>
              <a:t>Hierarchical decoder which is a lot faster than </a:t>
            </a:r>
            <a:r>
              <a:rPr lang="en-US" baseline="0" dirty="0" err="1" smtClean="0"/>
              <a:t>moses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94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we also have to </a:t>
            </a:r>
            <a:r>
              <a:rPr lang="en-US" dirty="0" err="1" smtClean="0"/>
              <a:t>recognise</a:t>
            </a:r>
            <a:r>
              <a:rPr lang="en-US" dirty="0" smtClean="0"/>
              <a:t> that</a:t>
            </a:r>
            <a:r>
              <a:rPr lang="en-US" baseline="0" dirty="0" smtClean="0"/>
              <a:t> hardware has evolved</a:t>
            </a:r>
          </a:p>
          <a:p>
            <a:r>
              <a:rPr lang="en-US" baseline="0" dirty="0" smtClean="0"/>
              <a:t>  - today’s affordable </a:t>
            </a:r>
            <a:r>
              <a:rPr lang="en-US" baseline="0" dirty="0" smtClean="0"/>
              <a:t>pc</a:t>
            </a:r>
            <a:endParaRPr lang="en-US" baseline="0" dirty="0" smtClean="0"/>
          </a:p>
          <a:p>
            <a:r>
              <a:rPr lang="en-US" baseline="0" dirty="0" smtClean="0"/>
              <a:t>  - much more RAM available</a:t>
            </a:r>
          </a:p>
          <a:p>
            <a:r>
              <a:rPr lang="en-US" dirty="0" smtClean="0"/>
              <a:t>  -</a:t>
            </a:r>
            <a:r>
              <a:rPr lang="en-US" baseline="0" dirty="0" smtClean="0"/>
              <a:t> a lot more </a:t>
            </a:r>
            <a:r>
              <a:rPr lang="en-US" baseline="0" dirty="0" smtClean="0"/>
              <a:t>processors</a:t>
            </a:r>
            <a:endParaRPr lang="en-US" baseline="0" dirty="0" smtClean="0"/>
          </a:p>
          <a:p>
            <a:r>
              <a:rPr lang="en-US" dirty="0" smtClean="0"/>
              <a:t>With the slow down of Moore’s </a:t>
            </a:r>
            <a:r>
              <a:rPr lang="en-US" dirty="0" smtClean="0"/>
              <a:t>law</a:t>
            </a:r>
          </a:p>
          <a:p>
            <a:r>
              <a:rPr lang="en-US" dirty="0" smtClean="0"/>
              <a:t>  - This </a:t>
            </a:r>
            <a:r>
              <a:rPr lang="en-US" dirty="0" smtClean="0"/>
              <a:t>trend </a:t>
            </a:r>
            <a:r>
              <a:rPr lang="en-US" dirty="0" smtClean="0"/>
              <a:t>is </a:t>
            </a:r>
            <a:r>
              <a:rPr lang="en-US" baseline="0" dirty="0" smtClean="0"/>
              <a:t>likely </a:t>
            </a:r>
            <a:r>
              <a:rPr lang="en-US" baseline="0" dirty="0" smtClean="0"/>
              <a:t>to </a:t>
            </a:r>
            <a:r>
              <a:rPr lang="en-US" baseline="0" dirty="0" smtClean="0"/>
              <a:t>continue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Challenge is how to make optimal</a:t>
            </a:r>
            <a:r>
              <a:rPr lang="en-US" baseline="0" dirty="0" smtClean="0"/>
              <a:t> use </a:t>
            </a:r>
            <a:r>
              <a:rPr lang="en-US" baseline="0" dirty="0" smtClean="0"/>
              <a:t>of the hardware of today</a:t>
            </a:r>
          </a:p>
          <a:p>
            <a:r>
              <a:rPr lang="en-US" baseline="0" dirty="0" smtClean="0"/>
              <a:t>  - with an eye on the future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There’s lots of ways to do this</a:t>
            </a:r>
          </a:p>
          <a:p>
            <a:r>
              <a:rPr lang="en-US" baseline="0" dirty="0" smtClean="0"/>
              <a:t>  - we can try to come up with a faster decoding algorithm</a:t>
            </a:r>
          </a:p>
          <a:p>
            <a:r>
              <a:rPr lang="en-US" baseline="0" dirty="0" smtClean="0"/>
              <a:t>   - or, find better trade-off between quality for speed</a:t>
            </a:r>
          </a:p>
          <a:p>
            <a:r>
              <a:rPr lang="en-US" baseline="0" dirty="0" smtClean="0"/>
              <a:t>But in this work</a:t>
            </a:r>
          </a:p>
          <a:p>
            <a:r>
              <a:rPr lang="en-US" baseline="0" dirty="0" smtClean="0"/>
              <a:t>  - we will keep the same algorithms</a:t>
            </a:r>
          </a:p>
          <a:p>
            <a:r>
              <a:rPr lang="en-US" baseline="0" dirty="0" smtClean="0"/>
              <a:t>   - compatible with Moses as far as possible</a:t>
            </a:r>
          </a:p>
          <a:p>
            <a:r>
              <a:rPr lang="en-US" baseline="0" dirty="0" smtClean="0"/>
              <a:t>We will look at some of the major components of the decoder</a:t>
            </a:r>
          </a:p>
          <a:p>
            <a:r>
              <a:rPr lang="en-US" baseline="0" dirty="0" smtClean="0"/>
              <a:t>  - and see how they can be optimized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37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give you an idea of the challenge we face</a:t>
            </a:r>
          </a:p>
          <a:p>
            <a:r>
              <a:rPr lang="en-US" baseline="0" dirty="0" smtClean="0"/>
              <a:t>   - </a:t>
            </a:r>
            <a:r>
              <a:rPr lang="en-US" baseline="0" dirty="0" smtClean="0"/>
              <a:t>we don’t make very good use of </a:t>
            </a:r>
            <a:r>
              <a:rPr lang="en-US" baseline="0" dirty="0" smtClean="0"/>
              <a:t>many cores</a:t>
            </a:r>
            <a:endParaRPr lang="en-US" baseline="0" dirty="0" smtClean="0"/>
          </a:p>
          <a:p>
            <a:r>
              <a:rPr lang="en-US" dirty="0" smtClean="0"/>
              <a:t>   - this</a:t>
            </a:r>
            <a:r>
              <a:rPr lang="en-US" baseline="0" dirty="0" smtClean="0"/>
              <a:t> is for Moses but issue occurs in other decoder too</a:t>
            </a:r>
          </a:p>
          <a:p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 smtClean="0"/>
              <a:t>graph</a:t>
            </a:r>
            <a:r>
              <a:rPr lang="en-US" baseline="0" dirty="0" smtClean="0"/>
              <a:t> shows </a:t>
            </a:r>
          </a:p>
          <a:p>
            <a:r>
              <a:rPr lang="en-US" baseline="0" dirty="0" smtClean="0"/>
              <a:t>   - number of threads </a:t>
            </a:r>
          </a:p>
          <a:p>
            <a:r>
              <a:rPr lang="en-US" baseline="0" dirty="0" smtClean="0"/>
              <a:t>     v.</a:t>
            </a:r>
          </a:p>
          <a:p>
            <a:r>
              <a:rPr lang="en-US" baseline="0" dirty="0" smtClean="0"/>
              <a:t>   - decoding speed, measured in words/sec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As you can see, </a:t>
            </a:r>
          </a:p>
          <a:p>
            <a:r>
              <a:rPr lang="en-US" dirty="0" smtClean="0"/>
              <a:t>When</a:t>
            </a:r>
            <a:r>
              <a:rPr lang="en-US" baseline="0" dirty="0" smtClean="0"/>
              <a:t> we run a typical phrase-based model</a:t>
            </a:r>
          </a:p>
          <a:p>
            <a:r>
              <a:rPr lang="en-US" baseline="0" dirty="0" smtClean="0"/>
              <a:t>  - on a large, 32 core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Speed increase is not linear, 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start of tail of after 4-5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Doesn’t just plateau</a:t>
            </a:r>
            <a:endParaRPr lang="en-US" baseline="0" dirty="0" smtClean="0"/>
          </a:p>
          <a:p>
            <a:r>
              <a:rPr lang="en-US" baseline="0" dirty="0" smtClean="0"/>
              <a:t>But at some point around 15-16 threads</a:t>
            </a:r>
          </a:p>
          <a:p>
            <a:r>
              <a:rPr lang="en-US" baseline="0" dirty="0" smtClean="0"/>
              <a:t>  - using more threads actually slows down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if </a:t>
            </a:r>
            <a:r>
              <a:rPr lang="en-US" baseline="0" dirty="0" smtClean="0"/>
              <a:t>you have </a:t>
            </a:r>
            <a:r>
              <a:rPr lang="en-US" baseline="0" dirty="0" err="1" smtClean="0"/>
              <a:t>ßa</a:t>
            </a:r>
            <a:r>
              <a:rPr lang="en-US" baseline="0" dirty="0" smtClean="0"/>
              <a:t> </a:t>
            </a:r>
            <a:r>
              <a:rPr lang="en-US" baseline="0" dirty="0" smtClean="0"/>
              <a:t>32 core server, you might as well let 16 of those cores sit idle</a:t>
            </a:r>
          </a:p>
          <a:p>
            <a:r>
              <a:rPr lang="en-US" baseline="0" dirty="0" smtClean="0"/>
              <a:t>  - ‘cos trying to use them will just slow you down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21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Ideally, what should happen</a:t>
            </a:r>
          </a:p>
          <a:p>
            <a:r>
              <a:rPr lang="en-US" baseline="0" dirty="0" smtClean="0"/>
              <a:t>  - decoding speed should scale linearly 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until all cores are used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78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outline of the rest of the talk</a:t>
            </a:r>
          </a:p>
          <a:p>
            <a:endParaRPr lang="en-US" dirty="0" smtClean="0"/>
          </a:p>
          <a:p>
            <a:r>
              <a:rPr lang="en-US" baseline="0" dirty="0" smtClean="0"/>
              <a:t>We profile </a:t>
            </a:r>
            <a:r>
              <a:rPr lang="en-US" baseline="0" dirty="0" smtClean="0"/>
              <a:t>of the decoding process</a:t>
            </a:r>
          </a:p>
          <a:p>
            <a:r>
              <a:rPr lang="en-US" baseline="0" dirty="0" smtClean="0"/>
              <a:t>  - to see what taking the most time</a:t>
            </a:r>
          </a:p>
          <a:p>
            <a:r>
              <a:rPr lang="en-US" baseline="0" dirty="0" smtClean="0"/>
              <a:t>  - see what things </a:t>
            </a:r>
            <a:r>
              <a:rPr lang="en-US" baseline="0" dirty="0" smtClean="0"/>
              <a:t>grow when </a:t>
            </a:r>
            <a:r>
              <a:rPr lang="en-US" baseline="0" dirty="0" smtClean="0"/>
              <a:t>we use more threads</a:t>
            </a:r>
          </a:p>
          <a:p>
            <a:endParaRPr lang="en-US" baseline="0" dirty="0" smtClean="0"/>
          </a:p>
          <a:p>
            <a:r>
              <a:rPr lang="en-US" dirty="0" smtClean="0"/>
              <a:t>Then I’ll talk about </a:t>
            </a:r>
            <a:r>
              <a:rPr lang="en-US" baseline="0" dirty="0" smtClean="0"/>
              <a:t>the the things we did</a:t>
            </a:r>
            <a:endParaRPr lang="en-US" baseline="0" dirty="0" smtClean="0"/>
          </a:p>
          <a:p>
            <a:r>
              <a:rPr lang="en-US" baseline="0" dirty="0" smtClean="0"/>
              <a:t>   - ultimately </a:t>
            </a:r>
            <a:r>
              <a:rPr lang="en-US" baseline="0" dirty="0" smtClean="0"/>
              <a:t>had to re-implement the </a:t>
            </a:r>
            <a:r>
              <a:rPr lang="en-US" baseline="0" dirty="0" smtClean="0"/>
              <a:t>Moses decoder</a:t>
            </a:r>
            <a:endParaRPr lang="en-US" baseline="0" dirty="0" smtClean="0"/>
          </a:p>
          <a:p>
            <a:r>
              <a:rPr lang="en-US" baseline="0" dirty="0" smtClean="0"/>
              <a:t>      - that put speed and </a:t>
            </a:r>
            <a:r>
              <a:rPr lang="en-US" baseline="0" dirty="0" err="1" smtClean="0"/>
              <a:t>scalbility</a:t>
            </a:r>
            <a:r>
              <a:rPr lang="en-US" baseline="0" dirty="0" smtClean="0"/>
              <a:t> at the forefront of our priority</a:t>
            </a:r>
          </a:p>
          <a:p>
            <a:endParaRPr lang="en-US" baseline="0" dirty="0" smtClean="0"/>
          </a:p>
          <a:p>
            <a:r>
              <a:rPr lang="en-US" dirty="0" smtClean="0"/>
              <a:t>I’ll go into some detail about</a:t>
            </a:r>
            <a:r>
              <a:rPr lang="en-US" baseline="0" dirty="0" smtClean="0"/>
              <a:t> what we did</a:t>
            </a:r>
          </a:p>
          <a:p>
            <a:r>
              <a:rPr lang="en-US" baseline="0" dirty="0" smtClean="0"/>
              <a:t> 1</a:t>
            </a:r>
            <a:r>
              <a:rPr lang="en-US" baseline="30000" dirty="0" smtClean="0"/>
              <a:t>st</a:t>
            </a:r>
            <a:r>
              <a:rPr lang="en-US" baseline="0" dirty="0" smtClean="0"/>
              <a:t> – took charge of </a:t>
            </a:r>
            <a:r>
              <a:rPr lang="en-US" baseline="0" dirty="0" smtClean="0"/>
              <a:t>memory management</a:t>
            </a:r>
            <a:endParaRPr lang="en-US" baseline="0" dirty="0" smtClean="0"/>
          </a:p>
          <a:p>
            <a:r>
              <a:rPr lang="en-US" baseline="0" dirty="0" smtClean="0"/>
              <a:t>           - a role that usually done by the operating</a:t>
            </a:r>
          </a:p>
          <a:p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– played around with how we store partial translation in stacks</a:t>
            </a:r>
          </a:p>
          <a:p>
            <a:r>
              <a:rPr lang="en-US" baseline="0" dirty="0" smtClean="0"/>
              <a:t>3rd – create a </a:t>
            </a:r>
            <a:r>
              <a:rPr lang="en-US" baseline="0" dirty="0" smtClean="0"/>
              <a:t>faster on-demand </a:t>
            </a:r>
            <a:r>
              <a:rPr lang="en-US" baseline="0" dirty="0" smtClean="0"/>
              <a:t>phrase-table which is scales better</a:t>
            </a:r>
          </a:p>
          <a:p>
            <a:r>
              <a:rPr lang="en-US" baseline="0" dirty="0" smtClean="0"/>
              <a:t>Lastly – changed the way the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 is stored</a:t>
            </a:r>
          </a:p>
          <a:p>
            <a:r>
              <a:rPr lang="en-US" baseline="0" dirty="0" smtClean="0"/>
              <a:t>                  - reduces the random lookup used</a:t>
            </a:r>
          </a:p>
          <a:p>
            <a:r>
              <a:rPr lang="en-US" baseline="0" dirty="0" smtClean="0"/>
              <a:t>                  - makes a big difference in speed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2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decode</a:t>
            </a:r>
            <a:r>
              <a:rPr lang="en-US" baseline="0" dirty="0" smtClean="0"/>
              <a:t> a few thousand sentences </a:t>
            </a:r>
          </a:p>
          <a:p>
            <a:r>
              <a:rPr lang="en-US" baseline="0" dirty="0" smtClean="0"/>
              <a:t>   - see where the decoder spending most of it time</a:t>
            </a:r>
          </a:p>
          <a:p>
            <a:endParaRPr lang="en-US" baseline="0" dirty="0" smtClean="0"/>
          </a:p>
          <a:p>
            <a:r>
              <a:rPr lang="en-US" dirty="0" smtClean="0"/>
              <a:t>We find that the biggest drag on speed is </a:t>
            </a:r>
            <a:r>
              <a:rPr lang="en-US" dirty="0" smtClean="0"/>
              <a:t>memory management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And</a:t>
            </a:r>
            <a:r>
              <a:rPr lang="en-US" baseline="0" dirty="0" smtClean="0"/>
              <a:t> this rises </a:t>
            </a:r>
            <a:r>
              <a:rPr lang="en-US" baseline="0" dirty="0" smtClean="0"/>
              <a:t>the more threads we used</a:t>
            </a:r>
            <a:endParaRPr lang="en-US" baseline="0" dirty="0" smtClean="0"/>
          </a:p>
          <a:p>
            <a:r>
              <a:rPr lang="en-US" baseline="0" dirty="0" smtClean="0"/>
              <a:t>  - this is a </a:t>
            </a:r>
            <a:r>
              <a:rPr lang="en-US" baseline="0" dirty="0" smtClean="0"/>
              <a:t>common issue for multi-threaded application</a:t>
            </a:r>
            <a:endParaRPr lang="en-US" baseline="0" dirty="0" smtClean="0"/>
          </a:p>
          <a:p>
            <a:r>
              <a:rPr lang="en-US" baseline="0" dirty="0" smtClean="0"/>
              <a:t>   - due to </a:t>
            </a:r>
            <a:r>
              <a:rPr lang="en-US" baseline="0" dirty="0" smtClean="0"/>
              <a:t>locking </a:t>
            </a:r>
            <a:r>
              <a:rPr lang="en-US" baseline="0" dirty="0" smtClean="0"/>
              <a:t>to </a:t>
            </a:r>
            <a:r>
              <a:rPr lang="en-US" baseline="0" dirty="0" smtClean="0"/>
              <a:t>when memory is allocated and deallocated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there’s actually a ready made solution for better multi-threaded application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41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solution </a:t>
            </a:r>
            <a:r>
              <a:rPr lang="en-US" dirty="0" smtClean="0"/>
              <a:t>is libraries</a:t>
            </a:r>
            <a:r>
              <a:rPr lang="en-US" baseline="0" dirty="0" smtClean="0"/>
              <a:t>, such as the </a:t>
            </a:r>
            <a:r>
              <a:rPr lang="en-US" baseline="0" dirty="0" err="1" smtClean="0"/>
              <a:t>tcmalloc</a:t>
            </a:r>
            <a:endParaRPr lang="en-US" baseline="0" dirty="0" smtClean="0"/>
          </a:p>
          <a:p>
            <a:r>
              <a:rPr lang="en-US" baseline="0" dirty="0" smtClean="0"/>
              <a:t>  - which replaces the default memory </a:t>
            </a:r>
            <a:r>
              <a:rPr lang="en-US" baseline="0" dirty="0" smtClean="0"/>
              <a:t>functions in </a:t>
            </a:r>
            <a:r>
              <a:rPr lang="en-US" baseline="0" dirty="0" smtClean="0"/>
              <a:t>the operating system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 indeed make multi-threaded decoding faster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still exhibits the non-linear scaling</a:t>
            </a:r>
          </a:p>
          <a:p>
            <a:r>
              <a:rPr lang="en-US" baseline="0" dirty="0" smtClean="0"/>
              <a:t>And </a:t>
            </a:r>
            <a:r>
              <a:rPr lang="en-US" baseline="0" dirty="0" smtClean="0"/>
              <a:t>it still slows </a:t>
            </a:r>
            <a:r>
              <a:rPr lang="en-US" baseline="0" dirty="0" smtClean="0"/>
              <a:t>down after a certain number of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can we do better than this?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40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better solution</a:t>
            </a:r>
            <a:endParaRPr lang="en-US" dirty="0" smtClean="0"/>
          </a:p>
          <a:p>
            <a:r>
              <a:rPr lang="en-US" dirty="0" smtClean="0"/>
              <a:t>   - is to take </a:t>
            </a:r>
            <a:r>
              <a:rPr lang="en-US" dirty="0" smtClean="0"/>
              <a:t>memory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mamagement</a:t>
            </a:r>
            <a:r>
              <a:rPr lang="en-US" baseline="0" dirty="0" smtClean="0"/>
              <a:t> entirely </a:t>
            </a:r>
            <a:r>
              <a:rPr lang="en-US" dirty="0" smtClean="0"/>
              <a:t>out </a:t>
            </a:r>
            <a:r>
              <a:rPr lang="en-US" dirty="0" smtClean="0"/>
              <a:t>of the hands</a:t>
            </a:r>
            <a:r>
              <a:rPr lang="en-US" baseline="0" dirty="0" smtClean="0"/>
              <a:t> of the </a:t>
            </a:r>
            <a:r>
              <a:rPr lang="en-US" baseline="0" dirty="0" smtClean="0"/>
              <a:t>OS and </a:t>
            </a:r>
            <a:r>
              <a:rPr lang="en-US" baseline="0" dirty="0" err="1" smtClean="0"/>
              <a:t>tcmalloc</a:t>
            </a:r>
            <a:r>
              <a:rPr lang="en-US" baseline="0" dirty="0" smtClean="0"/>
              <a:t> </a:t>
            </a:r>
            <a:r>
              <a:rPr lang="en-US" baseline="0" dirty="0" smtClean="0"/>
              <a:t>and </a:t>
            </a:r>
            <a:r>
              <a:rPr lang="en-US" baseline="0" dirty="0" smtClean="0"/>
              <a:t>manage it </a:t>
            </a:r>
            <a:r>
              <a:rPr lang="en-US" baseline="0" dirty="0" smtClean="0"/>
              <a:t>ourselves</a:t>
            </a:r>
          </a:p>
          <a:p>
            <a:r>
              <a:rPr lang="en-US" baseline="0" dirty="0" smtClean="0"/>
              <a:t>This is a familiar strategy taken by other </a:t>
            </a:r>
            <a:r>
              <a:rPr lang="en-US" baseline="0" dirty="0" err="1" smtClean="0"/>
              <a:t>mutli</a:t>
            </a:r>
            <a:r>
              <a:rPr lang="en-US" baseline="0" dirty="0" smtClean="0"/>
              <a:t>-threaded applications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Create a large pool of memory </a:t>
            </a:r>
            <a:r>
              <a:rPr lang="en-US" baseline="0" dirty="0" smtClean="0"/>
              <a:t>at the start </a:t>
            </a:r>
            <a:endParaRPr lang="en-US" baseline="0" dirty="0" smtClean="0"/>
          </a:p>
          <a:p>
            <a:r>
              <a:rPr lang="en-US" baseline="0" dirty="0" smtClean="0"/>
              <a:t>   - giving pieces of this to our objects and </a:t>
            </a:r>
            <a:r>
              <a:rPr lang="en-US" baseline="0" dirty="0" err="1" smtClean="0"/>
              <a:t>datastructures</a:t>
            </a:r>
            <a:r>
              <a:rPr lang="en-US" baseline="0" dirty="0" smtClean="0"/>
              <a:t> when needed</a:t>
            </a:r>
            <a:endParaRPr lang="en-US" baseline="0" dirty="0" smtClean="0"/>
          </a:p>
          <a:p>
            <a:r>
              <a:rPr lang="en-US" baseline="0" dirty="0" smtClean="0"/>
              <a:t>And, because we know</a:t>
            </a:r>
          </a:p>
          <a:p>
            <a:r>
              <a:rPr lang="en-US" baseline="0" dirty="0" smtClean="0"/>
              <a:t>  - we decode a sentence entirely in 1 thread</a:t>
            </a:r>
          </a:p>
          <a:p>
            <a:r>
              <a:rPr lang="en-US" baseline="0" dirty="0" smtClean="0"/>
              <a:t>  – have 1 pool per thread</a:t>
            </a:r>
          </a:p>
          <a:p>
            <a:r>
              <a:rPr lang="en-US" baseline="0" dirty="0" smtClean="0"/>
              <a:t>      - never have to lock whenever we allocate from the pool</a:t>
            </a:r>
          </a:p>
          <a:p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This resulted </a:t>
            </a:r>
            <a:r>
              <a:rPr lang="en-US" baseline="0" dirty="0" smtClean="0"/>
              <a:t>large improvement in decoding speed</a:t>
            </a:r>
          </a:p>
          <a:p>
            <a:r>
              <a:rPr lang="en-US" baseline="0" dirty="0" smtClean="0"/>
              <a:t>  - roughly 3 times that of Moses</a:t>
            </a:r>
          </a:p>
          <a:p>
            <a:r>
              <a:rPr lang="en-US" baseline="0" dirty="0" smtClean="0"/>
              <a:t>  - it still have the problem of slowing down when using high number of threads</a:t>
            </a:r>
          </a:p>
          <a:p>
            <a:r>
              <a:rPr lang="en-US" baseline="0" dirty="0" smtClean="0"/>
              <a:t>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7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www.statmt.org/moses/img/coin-tiny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5882"/>
            <a:ext cx="749300" cy="74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  <p:pic>
        <p:nvPicPr>
          <p:cNvPr id="2050" name="Picture 2" descr="http://www.statmt.org/moses/img/coin-tin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0" y="550863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7"/>
    </mc:Choice>
    <mc:Fallback>
      <p:transition spd="slow" advTm="777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</a:t>
            </a:r>
            <a:r>
              <a:rPr lang="en-US" dirty="0" smtClean="0"/>
              <a:t>Management (2)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TextBox 5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</a:t>
            </a:r>
            <a:r>
              <a:rPr lang="en-US" dirty="0" smtClean="0"/>
              <a:t>Configuration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Stack </a:t>
            </a:r>
            <a:r>
              <a:rPr lang="en-US" smtClean="0"/>
              <a:t>Configuration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82603" y="319883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782603" y="3198836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042632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302661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567490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22719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5782602" y="3762422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5782602" y="3762422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6042631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6302660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6567489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6822718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5438829" y="5365965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5438829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5698858" y="5365965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5958887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6238230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6478945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5438828" y="5965741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5438828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5698857" y="5965741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5958886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6238229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6478944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859" y="1690688"/>
            <a:ext cx="6734544" cy="4622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</a:t>
            </a:r>
            <a:r>
              <a:rPr lang="en-US" dirty="0" smtClean="0"/>
              <a:t>Optimization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</a:t>
            </a:r>
            <a:r>
              <a:rPr lang="en-US" dirty="0" smtClean="0"/>
              <a:t>memory </a:t>
            </a:r>
            <a:r>
              <a:rPr lang="en-US" dirty="0" smtClean="0"/>
              <a:t>consumption</a:t>
            </a:r>
          </a:p>
          <a:p>
            <a:pPr lvl="2"/>
            <a:r>
              <a:rPr lang="en-US" dirty="0"/>
              <a:t>Less disk </a:t>
            </a:r>
            <a:r>
              <a:rPr lang="en-US" dirty="0" smtClean="0"/>
              <a:t>space</a:t>
            </a:r>
            <a:endParaRPr lang="en-US" dirty="0" smtClean="0"/>
          </a:p>
          <a:p>
            <a:pPr lvl="1"/>
            <a:r>
              <a:rPr lang="en-US" dirty="0" smtClean="0"/>
              <a:t>De</a:t>
            </a:r>
            <a:r>
              <a:rPr lang="en-US" dirty="0" smtClean="0"/>
              <a:t>compressing</a:t>
            </a:r>
            <a:endParaRPr lang="en-US" dirty="0" smtClean="0"/>
          </a:p>
          <a:p>
            <a:pPr lvl="2"/>
            <a:r>
              <a:rPr lang="en-US" dirty="0" smtClean="0"/>
              <a:t>CPU </a:t>
            </a:r>
            <a:r>
              <a:rPr lang="en-US" dirty="0" smtClean="0"/>
              <a:t>cycles</a:t>
            </a:r>
            <a:endParaRPr lang="en-US" dirty="0" smtClean="0"/>
          </a:p>
          <a:p>
            <a:pPr lvl="2"/>
            <a:r>
              <a:rPr lang="en-US" dirty="0"/>
              <a:t>CPU working memory</a:t>
            </a:r>
            <a:endParaRPr lang="en-US" dirty="0" smtClean="0"/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No </a:t>
            </a:r>
            <a:r>
              <a:rPr lang="en-US" dirty="0" smtClean="0"/>
              <a:t>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</a:t>
            </a:r>
            <a:r>
              <a:rPr lang="en-US" dirty="0" smtClean="0"/>
              <a:t>Optimization (1)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Dynamic caching</a:t>
            </a:r>
          </a:p>
          <a:p>
            <a:pPr lvl="1"/>
            <a:r>
              <a:rPr lang="en-US" dirty="0" smtClean="0"/>
              <a:t>Most recently used translation rules</a:t>
            </a:r>
          </a:p>
          <a:p>
            <a:pPr lvl="1"/>
            <a:r>
              <a:rPr lang="en-US" dirty="0" smtClean="0"/>
              <a:t>Active management</a:t>
            </a:r>
          </a:p>
          <a:p>
            <a:pPr lvl="1"/>
            <a:r>
              <a:rPr lang="en-US" dirty="0" smtClean="0"/>
              <a:t>Memory allocation</a:t>
            </a:r>
          </a:p>
          <a:p>
            <a:r>
              <a:rPr lang="en-US" i="1" dirty="0" smtClean="0"/>
              <a:t>Decreases</a:t>
            </a:r>
            <a:r>
              <a:rPr lang="en-US" dirty="0" smtClean="0"/>
              <a:t> decoding speed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321097"/>
              </p:ext>
            </p:extLst>
          </p:nvPr>
        </p:nvGraphicFramePr>
        <p:xfrm>
          <a:off x="1640115" y="4358604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3852"/>
                <a:gridCol w="2374814"/>
                <a:gridCol w="2709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caching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Caching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Decoding speed </a:t>
                      </a:r>
                      <a:r>
                        <a:rPr lang="en-US" baseline="0" dirty="0" smtClean="0"/>
                        <a:t>(words/sec)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2877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2540 (+12%)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62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1878"/>
            <a:ext cx="10515600" cy="4351338"/>
          </a:xfrm>
        </p:spPr>
        <p:txBody>
          <a:bodyPr/>
          <a:lstStyle/>
          <a:p>
            <a:r>
              <a:rPr lang="en-US" dirty="0" smtClean="0"/>
              <a:t>Static caching</a:t>
            </a:r>
          </a:p>
          <a:p>
            <a:pPr lvl="1"/>
            <a:r>
              <a:rPr lang="en-US" dirty="0" smtClean="0"/>
              <a:t>Most likely source phrase</a:t>
            </a:r>
          </a:p>
          <a:p>
            <a:pPr lvl="1"/>
            <a:r>
              <a:rPr lang="en-US" dirty="0" smtClean="0"/>
              <a:t>Learnt from training data</a:t>
            </a:r>
          </a:p>
          <a:p>
            <a:r>
              <a:rPr lang="en-US" i="1" dirty="0" smtClean="0"/>
              <a:t>10% increase </a:t>
            </a:r>
            <a:r>
              <a:rPr lang="en-US" dirty="0" smtClean="0"/>
              <a:t>decoding speed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8271314"/>
              </p:ext>
            </p:extLst>
          </p:nvPr>
        </p:nvGraphicFramePr>
        <p:xfrm>
          <a:off x="1509486" y="3475192"/>
          <a:ext cx="812799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1093"/>
                <a:gridCol w="2481943"/>
                <a:gridCol w="228496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Cache size (#</a:t>
                      </a:r>
                      <a:r>
                        <a:rPr lang="en-US" baseline="0" dirty="0" smtClean="0"/>
                        <a:t> source phrases)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Decoding time (sec)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Cache hit %age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</a:t>
                      </a:r>
                      <a:r>
                        <a:rPr lang="en-US" baseline="0" dirty="0" smtClean="0"/>
                        <a:t> caching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229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239 (+4.4%)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213 (-7.0%)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204 (-10.9%)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13%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205 (-10.5%)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207</a:t>
                      </a:r>
                      <a:r>
                        <a:rPr lang="en-US" baseline="0" dirty="0" smtClean="0"/>
                        <a:t> (-9.7%)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17%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061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 </a:t>
            </a:r>
            <a:r>
              <a:rPr lang="en-US" dirty="0" smtClean="0"/>
              <a:t>partial translations</a:t>
            </a:r>
            <a:endParaRPr lang="en-US" dirty="0" smtClean="0"/>
          </a:p>
          <a:p>
            <a:r>
              <a:rPr lang="en-US" dirty="0" smtClean="0"/>
              <a:t>Model file</a:t>
            </a:r>
          </a:p>
          <a:p>
            <a:pPr lvl="1"/>
            <a:r>
              <a:rPr lang="en-US" dirty="0" smtClean="0"/>
              <a:t>Key-Value random lookup</a:t>
            </a:r>
          </a:p>
          <a:p>
            <a:pPr lvl="2"/>
            <a:r>
              <a:rPr lang="en-US" dirty="0" smtClean="0"/>
              <a:t>Key </a:t>
            </a:r>
            <a:r>
              <a:rPr lang="en-US" dirty="0" smtClean="0"/>
              <a:t>= translation rule</a:t>
            </a:r>
            <a:endParaRPr lang="en-US" dirty="0" smtClean="0"/>
          </a:p>
          <a:p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Add values to phrase-table</a:t>
            </a:r>
          </a:p>
          <a:p>
            <a:pPr lvl="1"/>
            <a:r>
              <a:rPr lang="en-US" dirty="0" smtClean="0"/>
              <a:t>No random </a:t>
            </a:r>
            <a:r>
              <a:rPr lang="en-US" dirty="0" smtClean="0"/>
              <a:t>lookup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 smtClean="0"/>
              <a:t>Smal</a:t>
            </a:r>
            <a:r>
              <a:rPr lang="en-US" dirty="0" smtClean="0"/>
              <a:t>l number of </a:t>
            </a:r>
            <a:r>
              <a:rPr lang="en-US" dirty="0" smtClean="0"/>
              <a:t>cores </a:t>
            </a:r>
            <a:r>
              <a:rPr lang="en-US" dirty="0"/>
              <a:t>(1-4 cores)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"/>
    </mc:Choice>
    <mc:Fallback>
      <p:transition spd="slow" advTm="345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Cummulative</a:t>
            </a:r>
            <a:r>
              <a:rPr lang="en-US" dirty="0" smtClean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1986116"/>
            <a:ext cx="78867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Cummulative</a:t>
            </a:r>
            <a:r>
              <a:rPr lang="en-US" dirty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2126787"/>
            <a:ext cx="7886700" cy="47117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3387777" y="-389744"/>
            <a:ext cx="4901784" cy="6310860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5621867" y="1690688"/>
            <a:ext cx="5367866" cy="17806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40-core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785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1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</a:t>
            </a:r>
            <a:r>
              <a:rPr lang="en-US" dirty="0" smtClean="0"/>
              <a:t>sentences &amp; different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</a:t>
            </a:r>
            <a:r>
              <a:rPr lang="en-US" dirty="0" smtClean="0"/>
              <a:t>phrase-tables</a:t>
            </a:r>
          </a:p>
          <a:p>
            <a:r>
              <a:rPr lang="en-US" dirty="0" smtClean="0"/>
              <a:t>No lexicalized RO</a:t>
            </a:r>
            <a:endParaRPr lang="en-US" dirty="0" smtClean="0"/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Not optimized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15666" y="2893298"/>
            <a:ext cx="53763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Thank you !!</a:t>
            </a:r>
            <a:endParaRPr lang="en-US" sz="660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13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/>
              <a:t>Sufficient memory (~128GB)</a:t>
            </a:r>
          </a:p>
          <a:p>
            <a:pPr lvl="1"/>
            <a:r>
              <a:rPr lang="en-US" dirty="0" smtClean="0"/>
              <a:t>Slow </a:t>
            </a:r>
            <a:r>
              <a:rPr lang="en-US" dirty="0"/>
              <a:t>disk drives </a:t>
            </a:r>
            <a:endParaRPr lang="en-US" dirty="0" smtClean="0"/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</a:t>
            </a:r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Same decoding algorithm</a:t>
            </a:r>
          </a:p>
          <a:p>
            <a:pPr lvl="2"/>
            <a:r>
              <a:rPr lang="en-US" dirty="0" smtClean="0"/>
              <a:t>Compatibility with Moses</a:t>
            </a:r>
          </a:p>
          <a:p>
            <a:pPr lvl="1"/>
            <a:r>
              <a:rPr lang="en-US" dirty="0" smtClean="0"/>
              <a:t>Optimize major components of decoder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49"/>
    </mc:Choice>
    <mc:Fallback>
      <p:transition spd="slow" advTm="30249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703763"/>
          </a:xfrm>
        </p:spPr>
        <p:txBody>
          <a:bodyPr/>
          <a:lstStyle/>
          <a:p>
            <a:pPr marL="0" indent="0">
              <a:buNone/>
            </a:pPr>
            <a:r>
              <a:rPr lang="en-US" err="1" smtClean="0"/>
              <a:t>Tcmalloc</a:t>
            </a:r>
            <a:r>
              <a:rPr lang="en-US" dirty="0" smtClean="0"/>
              <a:t> library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Replacement </a:t>
            </a:r>
          </a:p>
          <a:p>
            <a:pPr lvl="1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r>
              <a:rPr lang="en-US" dirty="0" smtClean="0"/>
              <a:t>Faster multi-threaded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267"/>
            <a:ext cx="10515600" cy="4720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Custom memory management</a:t>
            </a:r>
          </a:p>
          <a:p>
            <a:endParaRPr lang="en-US" dirty="0" smtClean="0"/>
          </a:p>
          <a:p>
            <a:r>
              <a:rPr lang="en-US" dirty="0" smtClean="0"/>
              <a:t>Obtain memory from OS</a:t>
            </a:r>
          </a:p>
          <a:p>
            <a:pPr lvl="1"/>
            <a:r>
              <a:rPr lang="en-US" dirty="0" smtClean="0"/>
              <a:t>Allocate to our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r>
              <a:rPr lang="en-US" dirty="0" smtClean="0"/>
              <a:t>1 pool-per-thread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2112</TotalTime>
  <Words>2887</Words>
  <Application>Microsoft Macintosh PowerPoint</Application>
  <PresentationFormat>Widescreen</PresentationFormat>
  <Paragraphs>662</Paragraphs>
  <Slides>28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Calibri</vt:lpstr>
      <vt:lpstr>Calibri Light</vt:lpstr>
      <vt:lpstr>Helvetica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Outline of Talk</vt:lpstr>
      <vt:lpstr>Profiling</vt:lpstr>
      <vt:lpstr>Memory management (1)</vt:lpstr>
      <vt:lpstr>Memory management (2)</vt:lpstr>
      <vt:lpstr>Memory Management (2)</vt:lpstr>
      <vt:lpstr>Stack Configuration</vt:lpstr>
      <vt:lpstr>Stack Configuration (1)</vt:lpstr>
      <vt:lpstr>Stack Configuration (2)</vt:lpstr>
      <vt:lpstr>Stack Configuration</vt:lpstr>
      <vt:lpstr>Phrase-Table Optimization (1)</vt:lpstr>
      <vt:lpstr>Phrase-Table Optimization (1)</vt:lpstr>
      <vt:lpstr>Phrase-Table Optimization (2)</vt:lpstr>
      <vt:lpstr>Phrase-Table Optimization (2)</vt:lpstr>
      <vt:lpstr>Lexicalized Reordering Model</vt:lpstr>
      <vt:lpstr>Lexicalized Reordering Model</vt:lpstr>
      <vt:lpstr>Cummulative Result</vt:lpstr>
      <vt:lpstr>Cummulative Result</vt:lpstr>
      <vt:lpstr>Larger server</vt:lpstr>
      <vt:lpstr>Longer test sentences &amp; different model</vt:lpstr>
      <vt:lpstr>Translation Quality</vt:lpstr>
      <vt:lpstr>Hierarchical Phrase-Based Models</vt:lpstr>
      <vt:lpstr>Conclusion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795</cp:revision>
  <dcterms:created xsi:type="dcterms:W3CDTF">2016-10-25T10:27:36Z</dcterms:created>
  <dcterms:modified xsi:type="dcterms:W3CDTF">2016-10-29T02:26:01Z</dcterms:modified>
</cp:coreProperties>
</file>

<file path=docProps/thumbnail.jpeg>
</file>